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Gill Sans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GillSans-bold.fntdata"/><Relationship Id="rId27" Type="http://schemas.openxmlformats.org/officeDocument/2006/relationships/font" Target="fonts/Gill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5" name="Google Shape;45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2.xml"/><Relationship Id="rId10" Type="http://schemas.openxmlformats.org/officeDocument/2006/relationships/image" Target="../media/image5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1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hyperlink" Target="https://www.infoq.com/news/2007/06/rest-description-languag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raml.org" TargetMode="External"/><Relationship Id="rId4" Type="http://schemas.openxmlformats.org/officeDocument/2006/relationships/hyperlink" Target="http://www.swagger.io" TargetMode="External"/><Relationship Id="rId5" Type="http://schemas.openxmlformats.org/officeDocument/2006/relationships/hyperlink" Target="https://github.com/OAI/OpenAPI-Specification" TargetMode="External"/><Relationship Id="rId6" Type="http://schemas.openxmlformats.org/officeDocument/2006/relationships/hyperlink" Target="http://www.apiblueprint.or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98" name="Google Shape;98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 txBox="1"/>
          <p:nvPr/>
        </p:nvSpPr>
        <p:spPr>
          <a:xfrm>
            <a:off x="3052642" y="1671324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sp>
        <p:nvSpPr>
          <p:cNvPr id="159" name="Google Shape;15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language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Easy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Industry support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Basically a Mule project, with some supporters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console, tooling, etc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All good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Swagger</a:t>
            </a:r>
            <a:br>
              <a:rPr lang="en-US"/>
            </a:br>
            <a:endParaRPr/>
          </a:p>
        </p:txBody>
      </p:sp>
      <p:pic>
        <p:nvPicPr>
          <p:cNvPr id="165" name="Google Shape;16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58392"/>
            <a:ext cx="9144000" cy="5245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</a:t>
            </a:r>
            <a:endParaRPr/>
          </a:p>
        </p:txBody>
      </p:sp>
      <p:sp>
        <p:nvSpPr>
          <p:cNvPr id="171" name="Google Shape;17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is now officially “OpenAPI”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 format is the standard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Now supports YAML too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Much wider industry support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Nice editor for design first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/>
              <a:t>https://swagger.io/specification/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Editor</a:t>
            </a:r>
            <a:endParaRPr/>
          </a:p>
        </p:txBody>
      </p:sp>
      <p:pic>
        <p:nvPicPr>
          <p:cNvPr id="177" name="Google Shape;17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48521"/>
            <a:ext cx="9144000" cy="4546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Editor features</a:t>
            </a:r>
            <a:endParaRPr/>
          </a:p>
        </p:txBody>
      </p:sp>
      <p:sp>
        <p:nvSpPr>
          <p:cNvPr id="183" name="Google Shape;183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based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Allows you to dynamically design APIs / RESTful services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skeleton projects in many languages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including Node and JAX-RS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clients in many languages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Too many to list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Import/export JSON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UI</a:t>
            </a:r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0553" y="1573030"/>
            <a:ext cx="7127639" cy="5156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 sz="2800"/>
              <a:t>SwaggerHub</a:t>
            </a:r>
            <a:br>
              <a:rPr lang="en-US" sz="2800"/>
            </a:br>
            <a:endParaRPr sz="2800"/>
          </a:p>
        </p:txBody>
      </p:sp>
      <p:pic>
        <p:nvPicPr>
          <p:cNvPr id="195" name="Google Shape;19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37166"/>
            <a:ext cx="9143999" cy="5458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 contracts</a:t>
            </a: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5669378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API</a:t>
            </a:r>
            <a:b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 Service</a:t>
            </a: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2181854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Client</a:t>
            </a: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3892351" y="1432550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Description /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Registry</a:t>
            </a:r>
            <a:endParaRPr/>
          </a:p>
        </p:txBody>
      </p:sp>
      <p:cxnSp>
        <p:nvCxnSpPr>
          <p:cNvPr id="108" name="Google Shape;108;p14"/>
          <p:cNvCxnSpPr>
            <a:endCxn id="107" idx="3"/>
          </p:cNvCxnSpPr>
          <p:nvPr/>
        </p:nvCxnSpPr>
        <p:spPr>
          <a:xfrm flipH="1" rot="10800000">
            <a:off x="3024667" y="2583726"/>
            <a:ext cx="1067100" cy="11154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09" name="Google Shape;109;p14"/>
          <p:cNvCxnSpPr>
            <a:stCxn id="106" idx="6"/>
            <a:endCxn id="105" idx="2"/>
          </p:cNvCxnSpPr>
          <p:nvPr/>
        </p:nvCxnSpPr>
        <p:spPr>
          <a:xfrm>
            <a:off x="3543552" y="4373407"/>
            <a:ext cx="2125800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SOAP + WSDL</a:t>
            </a:r>
            <a:endParaRPr/>
          </a:p>
        </p:txBody>
      </p:sp>
      <p:sp>
        <p:nvSpPr>
          <p:cNvPr id="115" name="Google Shape;115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Enabled a lot of tooling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Very powerful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Built in from day 1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Not perfect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WSDL 1.1 vs 2.0, doc/lit, rpc/lit, rpc/encoded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Not always interoperable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121" name="Google Shape;121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 we need it?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2007</a:t>
            </a:r>
            <a:endParaRPr/>
          </a:p>
        </p:txBody>
      </p:sp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7600" y="2946400"/>
            <a:ext cx="69088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 txBox="1"/>
          <p:nvPr/>
        </p:nvSpPr>
        <p:spPr>
          <a:xfrm>
            <a:off x="1754495" y="4347219"/>
            <a:ext cx="44788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Joe Gregorio, REST proponent, bitworking.org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info</a:t>
            </a:r>
            <a:br>
              <a:rPr lang="en-US"/>
            </a:br>
            <a:endParaRPr/>
          </a:p>
        </p:txBody>
      </p:sp>
      <p:pic>
        <p:nvPicPr>
          <p:cNvPr id="134" name="Google Shape;13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00" y="800100"/>
            <a:ext cx="8940800" cy="524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/>
          <p:nvPr/>
        </p:nvSpPr>
        <p:spPr>
          <a:xfrm>
            <a:off x="1212354" y="5906700"/>
            <a:ext cx="63162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https://www.infoq.com/news/2007/06/rest-description-language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world has moved on</a:t>
            </a:r>
            <a:endParaRPr/>
          </a:p>
        </p:txBody>
      </p:sp>
      <p:sp>
        <p:nvSpPr>
          <p:cNvPr id="141" name="Google Shape;141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WADL (pretty much dead)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RAML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3"/>
              </a:rPr>
              <a:t>www.raml.org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(aka OpenAPI)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4"/>
              </a:rPr>
              <a:t>www.swagger.io</a:t>
            </a:r>
            <a:r>
              <a:rPr lang="en-US"/>
              <a:t>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https://github.com/OAI/OpenAPI-Specification</a:t>
            </a:r>
            <a:r>
              <a:rPr lang="en-US"/>
              <a:t>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Blueprint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6"/>
              </a:rPr>
              <a:t>www.apiblueprint.org</a:t>
            </a:r>
            <a:r>
              <a:rPr lang="en-US"/>
              <a:t> 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Top down or bottom up</a:t>
            </a:r>
            <a:endParaRPr/>
          </a:p>
        </p:txBody>
      </p:sp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Just like WSDL, we can use these for design as well as description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Language neutral way of creating prototype interfaces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More in the API management section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pic>
        <p:nvPicPr>
          <p:cNvPr id="153" name="Google Shape;153;p2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549" l="0" r="0" t="2550"/>
          <a:stretch/>
        </p:blipFill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